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4" r:id="rId6"/>
    <p:sldId id="257" r:id="rId7"/>
    <p:sldId id="272" r:id="rId8"/>
    <p:sldId id="258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37E"/>
    <a:srgbClr val="264558"/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aunch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anchor="ctr" anchorCtr="0"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s of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anchor="b"/>
          <a:lstStyle>
            <a:lvl1pPr>
              <a:defRPr lang="en-US" sz="3200" cap="all" spc="200" baseline="0" dirty="0"/>
            </a:lvl1pPr>
          </a:lstStyle>
          <a:p>
            <a:pPr marL="0" lvl="0"/>
            <a:r>
              <a:rPr lang="en-US" dirty="0"/>
              <a:t>Click to 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anchor="t"/>
          <a:lstStyle>
            <a:lvl1pPr marL="0" indent="0">
              <a:buNone/>
              <a:defRPr lang="en-US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1" name="Picture Placeholder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4" name="Picture Placeholder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07.10.2021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Conferinţa de finalizare a proiectului RAISE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servicii.portalbn.ro/portal/bistrita-nasaud/portal.nsf" TargetMode="External"/><Relationship Id="rId7" Type="http://schemas.openxmlformats.org/officeDocument/2006/relationships/image" Target="../media/image3.emf"/><Relationship Id="rId2" Type="http://schemas.openxmlformats.org/officeDocument/2006/relationships/hyperlink" Target="http://www.portalbn.ro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nfo.portalbn.ro/" TargetMode="External"/><Relationship Id="rId5" Type="http://schemas.openxmlformats.org/officeDocument/2006/relationships/hyperlink" Target="http://www.servicii.portalbn.ro/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s://bit.ly/2YivCc9" TargetMode="Externa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it.ly/2YivCc9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ortalbn.ro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82C4DD-F767-45D9-A771-5D5A5E1E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9" y="302401"/>
            <a:ext cx="11485420" cy="11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21A510-A4CB-4156-B435-C0DB23ABFA9C}"/>
              </a:ext>
            </a:extLst>
          </p:cNvPr>
          <p:cNvSpPr txBox="1"/>
          <p:nvPr/>
        </p:nvSpPr>
        <p:spPr>
          <a:xfrm>
            <a:off x="410657" y="1868285"/>
            <a:ext cx="1148542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Trebuchet MS" panose="020B0603020202020204" pitchFamily="34" charset="0"/>
              </a:rPr>
              <a:t>CONFERINȚA DE </a:t>
            </a:r>
            <a:r>
              <a:rPr lang="en-US" sz="3600" b="1" dirty="0">
                <a:latin typeface="Trebuchet MS" panose="020B0603020202020204" pitchFamily="34" charset="0"/>
              </a:rPr>
              <a:t>FINALIZARE</a:t>
            </a:r>
            <a:r>
              <a:rPr lang="ro-RO" sz="3600" b="1" dirty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ro-RO" sz="3600" dirty="0">
                <a:latin typeface="Trebuchet MS" panose="020B0603020202020204" pitchFamily="34" charset="0"/>
              </a:rPr>
              <a:t>PROIECT </a:t>
            </a:r>
            <a:r>
              <a:rPr lang="en-US" sz="3600" dirty="0">
                <a:latin typeface="Trebuchet MS" panose="020B0603020202020204" pitchFamily="34" charset="0"/>
              </a:rPr>
              <a:t>“</a:t>
            </a:r>
            <a:r>
              <a:rPr lang="ro-RO" sz="3600" dirty="0">
                <a:latin typeface="Trebuchet MS" panose="020B0603020202020204" pitchFamily="34" charset="0"/>
              </a:rPr>
              <a:t>RAISE: Retro-digitalizarea arhivei și Informatizarea serviciilor electronice la </a:t>
            </a:r>
          </a:p>
          <a:p>
            <a:pPr algn="ctr"/>
            <a:r>
              <a:rPr lang="ro-RO" sz="3600" dirty="0">
                <a:latin typeface="Trebuchet MS" panose="020B0603020202020204" pitchFamily="34" charset="0"/>
              </a:rPr>
              <a:t>Consiliul Județean Bistrița-Năsăud”</a:t>
            </a:r>
          </a:p>
          <a:p>
            <a:pPr algn="ctr"/>
            <a:r>
              <a:rPr lang="ro-RO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 </a:t>
            </a:r>
            <a:r>
              <a:rPr lang="ro-RO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MySMIS</a:t>
            </a:r>
            <a:r>
              <a:rPr lang="ro-RO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129687/Cod SIPOCA 667</a:t>
            </a:r>
            <a:endParaRPr lang="en-US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07.10.2021,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Bistri</a:t>
            </a:r>
            <a:r>
              <a:rPr lang="ro-RO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ța</a:t>
            </a:r>
            <a:endParaRPr lang="ro-RO" sz="2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500" dirty="0">
              <a:latin typeface="Trebuchet MS" panose="020B0603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445A22C-24FC-46F3-B86E-1CF1CB6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7" y="4548815"/>
            <a:ext cx="52228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CF497DE-45CC-407A-9AAB-1F8A7E29A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553"/>
            <a:ext cx="11079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9E57290-31D2-4978-AB94-98B52FD7B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77" y="5717042"/>
            <a:ext cx="11675600" cy="102554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141B628-9B56-43FF-A606-E89AE746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392" y="4358797"/>
            <a:ext cx="2042685" cy="9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741C0B-CDFD-46B4-B271-2F84C366FDDA}"/>
              </a:ext>
            </a:extLst>
          </p:cNvPr>
          <p:cNvSpPr txBox="1"/>
          <p:nvPr/>
        </p:nvSpPr>
        <p:spPr>
          <a:xfrm>
            <a:off x="128940" y="5134602"/>
            <a:ext cx="137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Consiliul Județean </a:t>
            </a:r>
          </a:p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Bistrița-Năsăud</a:t>
            </a:r>
            <a:endParaRPr lang="en-US" sz="1000" b="1" dirty="0">
              <a:solidFill>
                <a:srgbClr val="36637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CEA6B5C-7363-462B-AE68-2DF604CE82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47863" b="-47863"/>
          <a:stretch/>
        </p:blipFill>
        <p:spPr>
          <a:xfrm>
            <a:off x="6929991" y="947736"/>
            <a:ext cx="4964296" cy="4962525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82C4DD-F767-45D9-A771-5D5A5E1E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5" y="302401"/>
            <a:ext cx="6504292" cy="7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6075" y="-1"/>
            <a:ext cx="2699595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1A510-A4CB-4156-B435-C0DB23ABFA9C}"/>
              </a:ext>
            </a:extLst>
          </p:cNvPr>
          <p:cNvSpPr txBox="1"/>
          <p:nvPr/>
        </p:nvSpPr>
        <p:spPr>
          <a:xfrm>
            <a:off x="410657" y="2472068"/>
            <a:ext cx="598537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Trebuchet MS" panose="020B0603020202020204" pitchFamily="34" charset="0"/>
              </a:rPr>
              <a:t>Proiect RAISE</a:t>
            </a:r>
            <a:r>
              <a:rPr lang="ro-RO" sz="2400" dirty="0">
                <a:latin typeface="Trebuchet MS" panose="020B0603020202020204" pitchFamily="34" charset="0"/>
              </a:rPr>
              <a:t>: Retro-digitalizarea arhivei și Informatizarea serviciilor electronice la Consiliul Județean Bistrița-Năsăud</a:t>
            </a:r>
          </a:p>
          <a:p>
            <a:endParaRPr lang="ro-RO" sz="1000" dirty="0">
              <a:latin typeface="Trebuchet MS" panose="020B0603020202020204" pitchFamily="34" charset="0"/>
            </a:endParaRPr>
          </a:p>
          <a:p>
            <a:r>
              <a:rPr lang="ro-RO" sz="1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 </a:t>
            </a:r>
            <a:r>
              <a:rPr lang="ro-RO" sz="1000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MySMIS</a:t>
            </a:r>
            <a:r>
              <a:rPr lang="ro-RO" sz="1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129687/Cod SIPOCA 667</a:t>
            </a:r>
            <a:endParaRPr lang="ro-RO" sz="1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500" dirty="0">
              <a:latin typeface="Trebuchet MS" panose="020B0603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445A22C-24FC-46F3-B86E-1CF1CB6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51" y="5046614"/>
            <a:ext cx="52228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CF497DE-45CC-407A-9AAB-1F8A7E29A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553"/>
            <a:ext cx="11079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9E57290-31D2-4978-AB94-98B52FD7B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5" y="6174297"/>
            <a:ext cx="6350204" cy="60400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141B628-9B56-43FF-A606-E89AE746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58" y="4952502"/>
            <a:ext cx="2042685" cy="9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741C0B-CDFD-46B4-B271-2F84C366FDDA}"/>
              </a:ext>
            </a:extLst>
          </p:cNvPr>
          <p:cNvSpPr txBox="1"/>
          <p:nvPr/>
        </p:nvSpPr>
        <p:spPr>
          <a:xfrm>
            <a:off x="802086" y="5632401"/>
            <a:ext cx="137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Consiliul Județean </a:t>
            </a:r>
          </a:p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Bistrița-Năsăud</a:t>
            </a:r>
            <a:endParaRPr lang="en-US" sz="1000" b="1" dirty="0">
              <a:solidFill>
                <a:srgbClr val="36637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C08D0-D6EE-4AF3-849A-12E0645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6"/>
          </a:xfrm>
        </p:spPr>
        <p:txBody>
          <a:bodyPr/>
          <a:lstStyle/>
          <a:p>
            <a:r>
              <a:rPr lang="en-US" sz="800">
                <a:latin typeface="Trebuchet MS" panose="020B0603020202020204" pitchFamily="34" charset="0"/>
              </a:rPr>
              <a:t>07.10.2021</a:t>
            </a:r>
            <a:endParaRPr lang="en-US" sz="800" dirty="0">
              <a:latin typeface="Trebuchet MS" panose="020B0603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BF0FB-0046-4D3C-AC29-2382CF05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4694" y="6356350"/>
            <a:ext cx="4001548" cy="365125"/>
          </a:xfrm>
        </p:spPr>
        <p:txBody>
          <a:bodyPr/>
          <a:lstStyle/>
          <a:p>
            <a:r>
              <a:rPr lang="pt-BR" sz="8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Conferinţa de finalizare a proiectului RAISE</a:t>
            </a:r>
            <a:endParaRPr lang="en-US" sz="800" dirty="0">
              <a:latin typeface="Trebuchet MS" panose="020B0603020202020204" pitchFamily="34" charset="0"/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36CE2BB8-1B4B-4FAA-BD95-9C8609E13B94}"/>
              </a:ext>
            </a:extLst>
          </p:cNvPr>
          <p:cNvSpPr txBox="1"/>
          <p:nvPr/>
        </p:nvSpPr>
        <p:spPr>
          <a:xfrm>
            <a:off x="687897" y="711542"/>
            <a:ext cx="5904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dirty="0">
                <a:latin typeface="Trebuchet MS" panose="020B0603020202020204" pitchFamily="34" charset="0"/>
              </a:rPr>
              <a:t>         Proiectul </a:t>
            </a:r>
            <a:r>
              <a:rPr lang="ro-RO" sz="1400" i="1" dirty="0">
                <a:latin typeface="Trebuchet MS" panose="020B0603020202020204" pitchFamily="34" charset="0"/>
              </a:rPr>
              <a:t>“RAISE: Retro-Digitalizarea Arhivei şi Informatizarea Serviciilor Electronice la Consiliul Judeţean Bistriţa-Năsăud” </a:t>
            </a:r>
            <a:r>
              <a:rPr lang="ro-RO" sz="1400" dirty="0">
                <a:latin typeface="Trebuchet MS" panose="020B0603020202020204" pitchFamily="34" charset="0"/>
              </a:rPr>
              <a:t>este finanţat din Fondul Social European (FSE) prin </a:t>
            </a:r>
            <a:r>
              <a:rPr lang="ro-RO" sz="1400" b="1" dirty="0">
                <a:latin typeface="Trebuchet MS" panose="020B0603020202020204" pitchFamily="34" charset="0"/>
              </a:rPr>
              <a:t>Programul Operațional Capacitate Administrativă 2014-2020</a:t>
            </a:r>
            <a:r>
              <a:rPr lang="ro-RO" sz="1400" dirty="0">
                <a:latin typeface="Trebuchet MS" panose="020B0603020202020204" pitchFamily="34" charset="0"/>
              </a:rPr>
              <a:t>, Axa Prioritară 2: Administrație publică și sistem judiciar accesibile și transparente, Operațiunea 2.1 - Introducerea de sisteme și standarde comune în administrația publică locală ce optimizează procesele orientate către beneficiari în concordanță cu SCAP.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A7E7B967-17EF-4A62-B2BD-E3CDB5ECA6EB}"/>
              </a:ext>
            </a:extLst>
          </p:cNvPr>
          <p:cNvSpPr txBox="1"/>
          <p:nvPr/>
        </p:nvSpPr>
        <p:spPr>
          <a:xfrm>
            <a:off x="687897" y="2951946"/>
            <a:ext cx="6002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Obiectivul general </a:t>
            </a:r>
            <a:r>
              <a:rPr lang="ro-RO" sz="1400" dirty="0">
                <a:latin typeface="Trebuchet MS" panose="020B0603020202020204" pitchFamily="34" charset="0"/>
              </a:rPr>
              <a:t>al proiectului îl reprezintă consolidarea capacității Consiliului Județean Bistrița-Năsăud de a asigura calitatea și accesul la serviciile publice oferite exclusiv de instituție prin simplificarea procedurilor administrației locale și reducerea birocrației.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BEF1C677-D026-4B79-82D8-09A7240D9148}"/>
              </a:ext>
            </a:extLst>
          </p:cNvPr>
          <p:cNvSpPr txBox="1"/>
          <p:nvPr/>
        </p:nvSpPr>
        <p:spPr>
          <a:xfrm>
            <a:off x="733685" y="4330575"/>
            <a:ext cx="60026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Valoarea totală a proiectului </a:t>
            </a:r>
            <a:r>
              <a:rPr lang="ro-RO" sz="1400" dirty="0">
                <a:latin typeface="Trebuchet MS" panose="020B0603020202020204" pitchFamily="34" charset="0"/>
              </a:rPr>
              <a:t>este de 3.090.154,00 lei din care 2.626.630,90 lei contribuția Uniunii Europene, 401.720,02 lei contribuție din bugetul național și 61.803,08 lei contribuția din bugetul Județului Bistrița-Năsăud.</a:t>
            </a:r>
          </a:p>
          <a:p>
            <a:pPr algn="just"/>
            <a:endParaRPr lang="ro-RO" sz="1400" dirty="0">
              <a:latin typeface="Trebuchet MS" panose="020B0603020202020204" pitchFamily="34" charset="0"/>
            </a:endParaRPr>
          </a:p>
          <a:p>
            <a:pPr algn="just"/>
            <a:r>
              <a:rPr lang="ro-RO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Perioada de implementare a proiectului</a:t>
            </a:r>
            <a:r>
              <a:rPr lang="ro-RO" sz="1400" dirty="0">
                <a:latin typeface="Trebuchet MS" panose="020B0603020202020204" pitchFamily="34" charset="0"/>
              </a:rPr>
              <a:t>: 08.07.2019 - 08.11.2021</a:t>
            </a:r>
          </a:p>
          <a:p>
            <a:pPr algn="just"/>
            <a:r>
              <a:rPr lang="ro-RO" sz="1400" dirty="0">
                <a:latin typeface="Trebuchet MS" panose="020B0603020202020204" pitchFamily="34" charset="0"/>
              </a:rPr>
              <a:t>                                                                         (28 luni)</a:t>
            </a:r>
          </a:p>
          <a:p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5D186-CD9A-44B8-B4E4-F1BC5D5FB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80" y="2096537"/>
            <a:ext cx="4195175" cy="29963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17864-7757-4F74-8461-51A3B37F01A7}"/>
              </a:ext>
            </a:extLst>
          </p:cNvPr>
          <p:cNvCxnSpPr>
            <a:cxnSpLocks/>
          </p:cNvCxnSpPr>
          <p:nvPr/>
        </p:nvCxnSpPr>
        <p:spPr>
          <a:xfrm>
            <a:off x="7060019" y="711542"/>
            <a:ext cx="0" cy="5659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ine 13">
            <a:extLst>
              <a:ext uri="{FF2B5EF4-FFF2-40B4-BE49-F238E27FC236}">
                <a16:creationId xmlns:a16="http://schemas.microsoft.com/office/drawing/2014/main" id="{C9E57290-31D2-4978-AB94-98B52FD7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856" y="5767394"/>
            <a:ext cx="4810026" cy="60400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6445A22C-24FC-46F3-B86E-1CF1CB6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21" y="745314"/>
            <a:ext cx="52228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2141B628-9B56-43FF-A606-E89AE746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197" y="711542"/>
            <a:ext cx="2042685" cy="9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57741C0B-CDFD-46B4-B271-2F84C366FDDA}"/>
              </a:ext>
            </a:extLst>
          </p:cNvPr>
          <p:cNvSpPr txBox="1"/>
          <p:nvPr/>
        </p:nvSpPr>
        <p:spPr>
          <a:xfrm>
            <a:off x="7183856" y="1331101"/>
            <a:ext cx="137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Consiliul Județean </a:t>
            </a:r>
          </a:p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Bistrița-Năsăud</a:t>
            </a:r>
            <a:endParaRPr lang="en-US" sz="1000" b="1" dirty="0">
              <a:solidFill>
                <a:srgbClr val="36637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C08D0-D6EE-4AF3-849A-12E0645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6"/>
          </a:xfrm>
        </p:spPr>
        <p:txBody>
          <a:bodyPr/>
          <a:lstStyle/>
          <a:p>
            <a:r>
              <a:rPr lang="en-US" sz="800">
                <a:latin typeface="Trebuchet MS" panose="020B0603020202020204" pitchFamily="34" charset="0"/>
              </a:rPr>
              <a:t>07.10.2021</a:t>
            </a:r>
            <a:endParaRPr lang="en-US" sz="800" dirty="0">
              <a:latin typeface="Trebuchet MS" panose="020B0603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BF0FB-0046-4D3C-AC29-2382CF05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4694" y="6356350"/>
            <a:ext cx="4001548" cy="365125"/>
          </a:xfrm>
        </p:spPr>
        <p:txBody>
          <a:bodyPr/>
          <a:lstStyle/>
          <a:p>
            <a:r>
              <a:rPr lang="pt-BR" sz="8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Conferinţa de finalizare a proiectului RAISE</a:t>
            </a:r>
            <a:endParaRPr lang="en-US" sz="800" dirty="0">
              <a:latin typeface="Trebuchet MS" panose="020B0603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14457DF9-A6B9-4E49-98B4-F23BB992B47E}"/>
              </a:ext>
            </a:extLst>
          </p:cNvPr>
          <p:cNvSpPr txBox="1"/>
          <p:nvPr/>
        </p:nvSpPr>
        <p:spPr>
          <a:xfrm>
            <a:off x="620086" y="1529808"/>
            <a:ext cx="61162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Obiective specifice ale proiectului</a:t>
            </a:r>
          </a:p>
          <a:p>
            <a:endParaRPr lang="ro-RO" sz="1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o-RO" sz="1400" dirty="0">
                <a:latin typeface="Trebuchet MS" panose="020B0603020202020204" pitchFamily="34" charset="0"/>
              </a:rPr>
              <a:t>• Implementarea unor măsuri de simplificare pentru cetățeni și firme, în corespondență cu Planul Integrat pentru simplificarea procedurilor administrative aplicabile cetățenilor, atât din perspectiva back-office (adaptarea procedurilor interne de lucru, digitalizarea arhivelor), cât si front-office;</a:t>
            </a:r>
          </a:p>
          <a:p>
            <a:pPr algn="just"/>
            <a:endParaRPr lang="ro-RO" sz="1400" dirty="0">
              <a:latin typeface="Trebuchet MS" panose="020B0603020202020204" pitchFamily="34" charset="0"/>
            </a:endParaRPr>
          </a:p>
          <a:p>
            <a:pPr algn="just"/>
            <a:r>
              <a:rPr lang="ro-RO" sz="1400" dirty="0">
                <a:latin typeface="Trebuchet MS" panose="020B0603020202020204" pitchFamily="34" charset="0"/>
              </a:rPr>
              <a:t>• Dezvoltarea cunoștințelor și abilităților personalului din cadrul Consiliului Județean Bistrița-Năsăud, în vederea sprijinirii măsurilor vizate de proiect. </a:t>
            </a:r>
          </a:p>
          <a:p>
            <a:pPr algn="just"/>
            <a:endParaRPr lang="ro-RO" sz="1400" dirty="0">
              <a:latin typeface="Trebuchet MS" panose="020B0603020202020204" pitchFamily="34" charset="0"/>
            </a:endParaRPr>
          </a:p>
          <a:p>
            <a:pPr algn="just"/>
            <a:r>
              <a:rPr lang="ro-RO" sz="1400" dirty="0">
                <a:latin typeface="Trebuchet MS" panose="020B0603020202020204" pitchFamily="34" charset="0"/>
              </a:rPr>
              <a:t>• Elaborarea criteriilor de </a:t>
            </a:r>
            <a:r>
              <a:rPr lang="ro-RO" sz="1400" dirty="0" err="1">
                <a:latin typeface="Trebuchet MS" panose="020B0603020202020204" pitchFamily="34" charset="0"/>
              </a:rPr>
              <a:t>prioritizare</a:t>
            </a:r>
            <a:r>
              <a:rPr lang="ro-RO" sz="1400" dirty="0">
                <a:latin typeface="Trebuchet MS" panose="020B0603020202020204" pitchFamily="34" charset="0"/>
              </a:rPr>
              <a:t> a investițiilor în sectoarele: sănătate, asistență socială, infrastructura de mediu și transport pentru realizarea bugetului Consiliului Județean Bistrița-Năsăud aferent anului 2021.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17864-7757-4F74-8461-51A3B37F01A7}"/>
              </a:ext>
            </a:extLst>
          </p:cNvPr>
          <p:cNvCxnSpPr>
            <a:cxnSpLocks/>
          </p:cNvCxnSpPr>
          <p:nvPr/>
        </p:nvCxnSpPr>
        <p:spPr>
          <a:xfrm>
            <a:off x="7060019" y="711542"/>
            <a:ext cx="0" cy="5659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ine 8">
            <a:extLst>
              <a:ext uri="{FF2B5EF4-FFF2-40B4-BE49-F238E27FC236}">
                <a16:creationId xmlns:a16="http://schemas.microsoft.com/office/drawing/2014/main" id="{C9E57290-31D2-4978-AB94-98B52FD7B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56" y="5767394"/>
            <a:ext cx="4810026" cy="60400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445A22C-24FC-46F3-B86E-1CF1CB6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21" y="745314"/>
            <a:ext cx="52228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141B628-9B56-43FF-A606-E89AE746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197" y="711542"/>
            <a:ext cx="2042685" cy="9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57741C0B-CDFD-46B4-B271-2F84C366FDDA}"/>
              </a:ext>
            </a:extLst>
          </p:cNvPr>
          <p:cNvSpPr txBox="1"/>
          <p:nvPr/>
        </p:nvSpPr>
        <p:spPr>
          <a:xfrm>
            <a:off x="7183856" y="1331101"/>
            <a:ext cx="137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Consiliul Județean </a:t>
            </a:r>
          </a:p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Bistrița-Năsăud</a:t>
            </a:r>
            <a:endParaRPr lang="en-US" sz="1000" b="1" dirty="0">
              <a:solidFill>
                <a:srgbClr val="36637E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64" y="1757846"/>
            <a:ext cx="3424576" cy="383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074A-2A66-40C8-BA9E-4C97B6C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b="1" dirty="0">
                <a:latin typeface="Trebuchet MS" panose="020B0603020202020204" pitchFamily="34" charset="0"/>
              </a:rPr>
              <a:t>07.10.2021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5BF3-F379-4230-ADAD-0D67A84D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5875"/>
            <a:ext cx="4157444" cy="355600"/>
          </a:xfrm>
        </p:spPr>
        <p:txBody>
          <a:bodyPr/>
          <a:lstStyle/>
          <a:p>
            <a:r>
              <a:rPr lang="pt-BR" sz="10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Conferinţa de finalizare a proiectului RAISE</a:t>
            </a:r>
            <a:endParaRPr lang="en-US" sz="1000" b="1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393E7-06D8-4FE2-BB4F-1A07BCBA3205}"/>
              </a:ext>
            </a:extLst>
          </p:cNvPr>
          <p:cNvSpPr txBox="1"/>
          <p:nvPr/>
        </p:nvSpPr>
        <p:spPr>
          <a:xfrm>
            <a:off x="5197479" y="492125"/>
            <a:ext cx="6411686" cy="648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Rezultate de proiect realizate</a:t>
            </a:r>
          </a:p>
          <a:p>
            <a:pPr algn="just"/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modernizat al Consiliului Județean Bistrița-Năsăud accesibil persoanelor cu dizabilități</a:t>
            </a:r>
            <a:endParaRPr lang="ro-RO" sz="1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www.portalbn.ro</a:t>
            </a: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o-RO" sz="1400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u="none" strike="noStrike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o-RO" sz="1400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https://bit.ly/2YivCc9</a:t>
            </a:r>
            <a:endParaRPr lang="ro-RO" sz="1400" dirty="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/>
            <a:endParaRPr lang="en-US" sz="800" dirty="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servicii online pentru cetățeni adaptat persoanelor cu dizabilități</a:t>
            </a:r>
            <a:endParaRPr lang="ro-RO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www.servicii.portalbn.ro</a:t>
            </a:r>
            <a:endParaRPr lang="ro-RO" sz="1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pentru atragerea utilizatorilor la serviciile online</a:t>
            </a:r>
            <a:r>
              <a:rPr lang="ro-RO" sz="1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și </a:t>
            </a: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avizier electronic: </a:t>
            </a:r>
          </a:p>
          <a:p>
            <a:pPr lvl="0" algn="ctr"/>
            <a:r>
              <a:rPr lang="ro-RO" sz="1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www.info.portalbn.ro</a:t>
            </a:r>
            <a:endParaRPr lang="ro-RO" sz="1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sz="1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Extinderea sistemului intern de management al documentelor și integrarea acestuia cu portalul de servicii și cu arhiva electronică retro-digitalizată.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Audit tehnic al sistemului informatic.</a:t>
            </a:r>
            <a:endParaRPr lang="ro-RO" sz="14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lvl="0" algn="just"/>
            <a:endParaRPr lang="en-US" sz="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 din arhiva Consiliul Județean Bistrița-Năsăud retro-digitalizate și integrate cu portalul de servicii online pentru cetățeni;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Criterii de prioritizare a investitiilor în sectoarele: sănătate, asistență socială, infrastructura de mediu și transport pentru realizarea bugetului Consiliului Județean Bistrița-Năsăud aferent anului 2021.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Instruirea personalului în domeniul exploatării și administrării sistemelor implementate.</a:t>
            </a:r>
            <a:endParaRPr lang="ro-RO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100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persoane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din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cadrul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Consiliului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Județean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Bistrița-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Năsăud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au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fost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instruite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și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certificate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și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au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dobândit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competențe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domeniul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exploatării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și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administrării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sistemelor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informatice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implementate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.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F5F73A-AD35-4453-8DC5-2DA62629914C}"/>
              </a:ext>
            </a:extLst>
          </p:cNvPr>
          <p:cNvCxnSpPr>
            <a:cxnSpLocks/>
          </p:cNvCxnSpPr>
          <p:nvPr/>
        </p:nvCxnSpPr>
        <p:spPr>
          <a:xfrm>
            <a:off x="5114261" y="492125"/>
            <a:ext cx="0" cy="5659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ine 7">
            <a:extLst>
              <a:ext uri="{FF2B5EF4-FFF2-40B4-BE49-F238E27FC236}">
                <a16:creationId xmlns:a16="http://schemas.microsoft.com/office/drawing/2014/main" id="{C9E57290-31D2-4978-AB94-98B52FD7B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74" y="5523529"/>
            <a:ext cx="4810026" cy="60400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445A22C-24FC-46F3-B86E-1CF1CB6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" y="501449"/>
            <a:ext cx="52228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141B628-9B56-43FF-A606-E89AE746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15" y="467677"/>
            <a:ext cx="2042685" cy="9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57741C0B-CDFD-46B4-B271-2F84C366FDDA}"/>
              </a:ext>
            </a:extLst>
          </p:cNvPr>
          <p:cNvSpPr txBox="1"/>
          <p:nvPr/>
        </p:nvSpPr>
        <p:spPr>
          <a:xfrm>
            <a:off x="157374" y="1087236"/>
            <a:ext cx="137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Consiliul Județean </a:t>
            </a:r>
          </a:p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Bistrița-Năsăud</a:t>
            </a:r>
            <a:endParaRPr lang="en-US" sz="1000" b="1" dirty="0">
              <a:solidFill>
                <a:srgbClr val="36637E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" y="2050742"/>
            <a:ext cx="4640062" cy="28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074A-2A66-40C8-BA9E-4C97B6C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>
                <a:latin typeface="Trebuchet MS" panose="020B0603020202020204" pitchFamily="34" charset="0"/>
              </a:rPr>
              <a:t>07.10.2021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5BF3-F379-4230-ADAD-0D67A84D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5875"/>
            <a:ext cx="4157444" cy="355600"/>
          </a:xfrm>
        </p:spPr>
        <p:txBody>
          <a:bodyPr/>
          <a:lstStyle/>
          <a:p>
            <a:r>
              <a:rPr lang="pt-BR" sz="10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Conferinţa de finalizare a proiectului RAISE</a:t>
            </a:r>
            <a:endParaRPr lang="en-US" sz="1000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393E7-06D8-4FE2-BB4F-1A07BCBA3205}"/>
              </a:ext>
            </a:extLst>
          </p:cNvPr>
          <p:cNvSpPr txBox="1"/>
          <p:nvPr/>
        </p:nvSpPr>
        <p:spPr>
          <a:xfrm>
            <a:off x="5261123" y="2027311"/>
            <a:ext cx="6353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/>
            <a:endParaRPr lang="ro-RO" sz="1400" b="1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457200" algn="ctr"/>
            <a:r>
              <a:rPr lang="it-IT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Beneficiile utilizării serviciilor electronice oferite de Consiliul Județean Bistrița-Năsăud, prin proiect</a:t>
            </a:r>
            <a:endParaRPr lang="ro-RO" sz="1400" b="1" dirty="0">
              <a:solidFill>
                <a:srgbClr val="0070C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457200" algn="just"/>
            <a:endParaRPr lang="ro-RO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reducerea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barierelor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birocratice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pentru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obținerea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serviciilor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gestionate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instituție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;</a:t>
            </a:r>
            <a:endParaRPr lang="ro-RO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cresterea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gradului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transparență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și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îmbunătățirea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relației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cetățenilor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cu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instituția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;</a:t>
            </a:r>
            <a:endParaRPr lang="ro-RO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cresterea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gamei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servicii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electronice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oferite</a:t>
            </a:r>
            <a:r>
              <a:rPr lang="en-US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; </a:t>
            </a:r>
            <a:endParaRPr lang="ro-RO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disponibilitate extinsă pentru folosirea serviciilor online și reducerea deplasărilor la sediul instituției; </a:t>
            </a:r>
            <a:endParaRPr lang="ro-RO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creșterea eficienței în operarea solicitărilor cetățenilor </a:t>
            </a:r>
            <a:endParaRPr lang="ro-RO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C9E57290-31D2-4978-AB94-98B52FD7B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4" y="5523529"/>
            <a:ext cx="4810026" cy="60400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445A22C-24FC-46F3-B86E-1CF1CB6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" y="501449"/>
            <a:ext cx="52228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141B628-9B56-43FF-A606-E89AE746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15" y="467677"/>
            <a:ext cx="2042685" cy="9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57741C0B-CDFD-46B4-B271-2F84C366FDDA}"/>
              </a:ext>
            </a:extLst>
          </p:cNvPr>
          <p:cNvSpPr txBox="1"/>
          <p:nvPr/>
        </p:nvSpPr>
        <p:spPr>
          <a:xfrm>
            <a:off x="157374" y="1087236"/>
            <a:ext cx="137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Consiliul Județean </a:t>
            </a:r>
          </a:p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Bistrița-Năsăud</a:t>
            </a:r>
            <a:endParaRPr lang="en-US" sz="1000" b="1" dirty="0">
              <a:solidFill>
                <a:srgbClr val="36637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77F5F73A-AD35-4453-8DC5-2DA62629914C}"/>
              </a:ext>
            </a:extLst>
          </p:cNvPr>
          <p:cNvCxnSpPr>
            <a:cxnSpLocks/>
          </p:cNvCxnSpPr>
          <p:nvPr/>
        </p:nvCxnSpPr>
        <p:spPr>
          <a:xfrm>
            <a:off x="5114261" y="492125"/>
            <a:ext cx="0" cy="5659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7" y="2027311"/>
            <a:ext cx="4572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074A-2A66-40C8-BA9E-4C97B6C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>
                <a:latin typeface="Trebuchet MS" panose="020B0603020202020204" pitchFamily="34" charset="0"/>
              </a:rPr>
              <a:t>07.10.2021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5BF3-F379-4230-ADAD-0D67A84D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5875"/>
            <a:ext cx="4157444" cy="355600"/>
          </a:xfrm>
        </p:spPr>
        <p:txBody>
          <a:bodyPr/>
          <a:lstStyle/>
          <a:p>
            <a:r>
              <a:rPr lang="pt-BR" sz="10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Conferinţa de finalizare a proiectului RAISE</a:t>
            </a:r>
            <a:endParaRPr lang="en-US" sz="1000" dirty="0">
              <a:latin typeface="Trebuchet MS" panose="020B0603020202020204" pitchFamily="34" charset="0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C9E57290-31D2-4978-AB94-98B52FD7B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9" y="5173278"/>
            <a:ext cx="11678619" cy="1198481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445A22C-24FC-46F3-B86E-1CF1CB6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" y="501449"/>
            <a:ext cx="52228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141B628-9B56-43FF-A606-E89AE746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19" y="311431"/>
            <a:ext cx="2042685" cy="9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57741C0B-CDFD-46B4-B271-2F84C366FDDA}"/>
              </a:ext>
            </a:extLst>
          </p:cNvPr>
          <p:cNvSpPr txBox="1"/>
          <p:nvPr/>
        </p:nvSpPr>
        <p:spPr>
          <a:xfrm>
            <a:off x="157374" y="1087236"/>
            <a:ext cx="137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Consiliul Județean </a:t>
            </a:r>
          </a:p>
          <a:p>
            <a:pPr algn="ctr"/>
            <a:r>
              <a:rPr lang="ro-RO" sz="1000" b="1" dirty="0">
                <a:solidFill>
                  <a:srgbClr val="36637E"/>
                </a:solidFill>
                <a:latin typeface="Trebuchet MS" panose="020B0603020202020204" pitchFamily="34" charset="0"/>
              </a:rPr>
              <a:t>Bistrița-Năsăud</a:t>
            </a:r>
            <a:endParaRPr lang="en-US" sz="1000" b="1" dirty="0">
              <a:solidFill>
                <a:srgbClr val="36637E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36" y="794341"/>
            <a:ext cx="6924582" cy="3693111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AF1393E7-06D8-4FE2-BB4F-1A07BCBA3205}"/>
              </a:ext>
            </a:extLst>
          </p:cNvPr>
          <p:cNvSpPr txBox="1"/>
          <p:nvPr/>
        </p:nvSpPr>
        <p:spPr>
          <a:xfrm>
            <a:off x="1069484" y="3750879"/>
            <a:ext cx="990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www.portalbn.ro</a:t>
            </a:r>
            <a:endParaRPr lang="ro-RO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o-RO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https://bit.ly/2YivCc9</a:t>
            </a:r>
            <a:endParaRPr lang="ro-RO" sz="4000" dirty="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84E3F0-7763-473A-A672-F70F538D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9E3DC-63DC-4703-A1A6-A21819296C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C81F5-4E08-4068-8DC9-6D21305E57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225</TotalTime>
  <Words>589</Words>
  <Application>Microsoft Office PowerPoint</Application>
  <PresentationFormat>Ecran lat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Symbol</vt:lpstr>
      <vt:lpstr>Times New Roman</vt:lpstr>
      <vt:lpstr>Trebuchet MS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Manolache Victor</dc:creator>
  <cp:lastModifiedBy>Luscan Corina</cp:lastModifiedBy>
  <cp:revision>24</cp:revision>
  <dcterms:created xsi:type="dcterms:W3CDTF">2021-10-05T10:07:36Z</dcterms:created>
  <dcterms:modified xsi:type="dcterms:W3CDTF">2021-10-19T10:26:16Z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